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70811E2-466B-4BEB-B413-19C9362B93CA}" type="datetimeFigureOut">
              <a:rPr lang="en-US" smtClean="0"/>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3505744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0811E2-466B-4BEB-B413-19C9362B93CA}" type="datetimeFigureOut">
              <a:rPr lang="en-US" smtClean="0"/>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573610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0811E2-466B-4BEB-B413-19C9362B93CA}" type="datetimeFigureOut">
              <a:rPr lang="en-US" smtClean="0"/>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1946465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70811E2-466B-4BEB-B413-19C9362B93CA}" type="datetimeFigureOut">
              <a:rPr lang="en-US" smtClean="0"/>
              <a:t>12/27/2024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2943980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0811E2-466B-4BEB-B413-19C9362B93CA}" type="datetimeFigureOut">
              <a:rPr lang="en-US" smtClean="0"/>
              <a:t>12/27/2024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3010211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70811E2-466B-4BEB-B413-19C9362B93CA}" type="datetimeFigureOut">
              <a:rPr lang="en-US" smtClean="0"/>
              <a:t>12/27/2024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262815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0811E2-466B-4BEB-B413-19C9362B93CA}" type="datetimeFigureOut">
              <a:rPr lang="en-US" smtClean="0"/>
              <a:t>12/27/2024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243664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0811E2-466B-4BEB-B413-19C9362B93CA}" type="datetimeFigureOut">
              <a:rPr lang="en-US" smtClean="0"/>
              <a:t>12/27/2024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1938108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0811E2-466B-4BEB-B413-19C9362B93CA}" type="datetimeFigureOut">
              <a:rPr lang="en-US" smtClean="0"/>
              <a:t>12/27/2024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1454837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0811E2-466B-4BEB-B413-19C9362B93CA}" type="datetimeFigureOut">
              <a:rPr lang="en-US" smtClean="0"/>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60058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0811E2-466B-4BEB-B413-19C9362B93CA}" type="datetimeFigureOut">
              <a:rPr lang="en-US" smtClean="0"/>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F0D35-0B10-416B-BABD-704314C9D460}" type="slidenum">
              <a:rPr lang="en-US" smtClean="0"/>
              <a:t>‹#›</a:t>
            </a:fld>
            <a:endParaRPr lang="en-US"/>
          </a:p>
        </p:txBody>
      </p:sp>
    </p:spTree>
    <p:extLst>
      <p:ext uri="{BB962C8B-B14F-4D97-AF65-F5344CB8AC3E}">
        <p14:creationId xmlns:p14="http://schemas.microsoft.com/office/powerpoint/2010/main" val="240438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0811E2-466B-4BEB-B413-19C9362B93CA}" type="datetimeFigureOut">
              <a:rPr lang="en-US" smtClean="0"/>
              <a:t>12/27/2024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F0D35-0B10-416B-BABD-704314C9D460}" type="slidenum">
              <a:rPr lang="en-US" smtClean="0"/>
              <a:t>‹#›</a:t>
            </a:fld>
            <a:endParaRPr lang="en-US"/>
          </a:p>
        </p:txBody>
      </p:sp>
    </p:spTree>
    <p:extLst>
      <p:ext uri="{BB962C8B-B14F-4D97-AF65-F5344CB8AC3E}">
        <p14:creationId xmlns:p14="http://schemas.microsoft.com/office/powerpoint/2010/main" val="1057664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152" y="2189408"/>
            <a:ext cx="7791719" cy="1107996"/>
          </a:xfrm>
          <a:prstGeom prst="rect">
            <a:avLst/>
          </a:prstGeom>
          <a:noFill/>
        </p:spPr>
        <p:txBody>
          <a:bodyPr wrap="square" rtlCol="0">
            <a:spAutoFit/>
          </a:bodyPr>
          <a:lstStyle/>
          <a:p>
            <a:r>
              <a:rPr lang="en-US" sz="6600" b="1" dirty="0"/>
              <a:t>KARL MARX</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0942" y="0"/>
            <a:ext cx="7237926" cy="6858000"/>
          </a:xfrm>
          <a:prstGeom prst="rect">
            <a:avLst/>
          </a:prstGeom>
        </p:spPr>
      </p:pic>
    </p:spTree>
    <p:extLst>
      <p:ext uri="{BB962C8B-B14F-4D97-AF65-F5344CB8AC3E}">
        <p14:creationId xmlns:p14="http://schemas.microsoft.com/office/powerpoint/2010/main" val="1637681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87896" y="309093"/>
            <a:ext cx="10005391" cy="769441"/>
          </a:xfrm>
          <a:prstGeom prst="rect">
            <a:avLst/>
          </a:prstGeom>
          <a:noFill/>
        </p:spPr>
        <p:txBody>
          <a:bodyPr wrap="square" rtlCol="0">
            <a:spAutoFit/>
          </a:bodyPr>
          <a:lstStyle/>
          <a:p>
            <a:r>
              <a:rPr lang="en-US" sz="4400" dirty="0"/>
              <a:t>Karl Marx theory of the state</a:t>
            </a:r>
          </a:p>
        </p:txBody>
      </p:sp>
      <p:sp>
        <p:nvSpPr>
          <p:cNvPr id="5" name="TextBox 4"/>
          <p:cNvSpPr txBox="1"/>
          <p:nvPr/>
        </p:nvSpPr>
        <p:spPr>
          <a:xfrm>
            <a:off x="887896" y="1379533"/>
            <a:ext cx="10588486" cy="2369880"/>
          </a:xfrm>
          <a:prstGeom prst="rect">
            <a:avLst/>
          </a:prstGeom>
          <a:noFill/>
        </p:spPr>
        <p:txBody>
          <a:bodyPr wrap="square" rtlCol="0">
            <a:spAutoFit/>
          </a:bodyPr>
          <a:lstStyle/>
          <a:p>
            <a:r>
              <a:rPr lang="en-US" sz="3600" dirty="0"/>
              <a:t>Introduction</a:t>
            </a:r>
          </a:p>
          <a:p>
            <a:r>
              <a:rPr lang="en-US" sz="2800" dirty="0"/>
              <a:t>Marx observed that the capitalistic system would inevitably destroy itself. The oppressed workers would become alienated and ultimate overthrow the owners to take control of the means of production themselves, ushering in a classless society.                                                                                                                    </a:t>
            </a:r>
          </a:p>
        </p:txBody>
      </p:sp>
      <p:sp>
        <p:nvSpPr>
          <p:cNvPr id="7" name="TextBox 6"/>
          <p:cNvSpPr txBox="1"/>
          <p:nvPr/>
        </p:nvSpPr>
        <p:spPr>
          <a:xfrm>
            <a:off x="887896" y="3744660"/>
            <a:ext cx="7871792" cy="2800767"/>
          </a:xfrm>
          <a:prstGeom prst="rect">
            <a:avLst/>
          </a:prstGeom>
          <a:noFill/>
        </p:spPr>
        <p:txBody>
          <a:bodyPr wrap="square" rtlCol="0">
            <a:spAutoFit/>
          </a:bodyPr>
          <a:lstStyle/>
          <a:p>
            <a:r>
              <a:rPr lang="en-US" sz="3600" dirty="0"/>
              <a:t>Supporters of the theory</a:t>
            </a:r>
          </a:p>
          <a:p>
            <a:pPr marL="285750" indent="-285750">
              <a:buFont typeface="Arial" panose="020B0604020202020204" pitchFamily="34" charset="0"/>
              <a:buChar char="•"/>
            </a:pPr>
            <a:r>
              <a:rPr lang="en-US" sz="2800" dirty="0"/>
              <a:t>Karl Marx </a:t>
            </a:r>
          </a:p>
          <a:p>
            <a:pPr marL="285750" indent="-285750">
              <a:buFont typeface="Arial" panose="020B0604020202020204" pitchFamily="34" charset="0"/>
              <a:buChar char="•"/>
            </a:pPr>
            <a:r>
              <a:rPr lang="en-US" sz="2800" dirty="0"/>
              <a:t>Lenin</a:t>
            </a:r>
          </a:p>
          <a:p>
            <a:pPr marL="285750" indent="-285750">
              <a:buFont typeface="Arial" panose="020B0604020202020204" pitchFamily="34" charset="0"/>
              <a:buChar char="•"/>
            </a:pPr>
            <a:r>
              <a:rPr lang="en-US" sz="2800" dirty="0"/>
              <a:t>Engels</a:t>
            </a:r>
          </a:p>
          <a:p>
            <a:pPr marL="285750" indent="-285750">
              <a:buFont typeface="Arial" panose="020B0604020202020204" pitchFamily="34" charset="0"/>
              <a:buChar char="•"/>
            </a:pPr>
            <a:r>
              <a:rPr lang="en-US" sz="2800" dirty="0"/>
              <a:t>Gramsci</a:t>
            </a:r>
          </a:p>
          <a:p>
            <a:pPr marL="285750" indent="-285750">
              <a:buFont typeface="Arial" panose="020B0604020202020204" pitchFamily="34" charset="0"/>
              <a:buChar char="•"/>
            </a:pPr>
            <a:r>
              <a:rPr lang="en-US" sz="2800" dirty="0"/>
              <a:t>Mao-</a:t>
            </a:r>
            <a:r>
              <a:rPr lang="en-US" sz="2800" dirty="0" err="1"/>
              <a:t>Tse</a:t>
            </a:r>
            <a:r>
              <a:rPr lang="en-US" sz="2800" dirty="0"/>
              <a:t>-Tung</a:t>
            </a:r>
          </a:p>
        </p:txBody>
      </p:sp>
    </p:spTree>
    <p:extLst>
      <p:ext uri="{BB962C8B-B14F-4D97-AF65-F5344CB8AC3E}">
        <p14:creationId xmlns:p14="http://schemas.microsoft.com/office/powerpoint/2010/main" val="2658056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9555" y="247951"/>
            <a:ext cx="6492259" cy="646331"/>
          </a:xfrm>
          <a:prstGeom prst="rect">
            <a:avLst/>
          </a:prstGeom>
          <a:noFill/>
        </p:spPr>
        <p:txBody>
          <a:bodyPr wrap="square" rtlCol="0">
            <a:spAutoFit/>
          </a:bodyPr>
          <a:lstStyle/>
          <a:p>
            <a:r>
              <a:rPr lang="en-US" sz="3600" b="1" dirty="0"/>
              <a:t>Definitions:-</a:t>
            </a:r>
          </a:p>
        </p:txBody>
      </p:sp>
      <p:sp>
        <p:nvSpPr>
          <p:cNvPr id="4" name="TextBox 3"/>
          <p:cNvSpPr txBox="1"/>
          <p:nvPr/>
        </p:nvSpPr>
        <p:spPr>
          <a:xfrm>
            <a:off x="1166191" y="1338470"/>
            <a:ext cx="9674087" cy="1692771"/>
          </a:xfrm>
          <a:prstGeom prst="rect">
            <a:avLst/>
          </a:prstGeom>
          <a:noFill/>
        </p:spPr>
        <p:txBody>
          <a:bodyPr wrap="square" rtlCol="0">
            <a:spAutoFit/>
          </a:bodyPr>
          <a:lstStyle/>
          <a:p>
            <a:pPr marL="285750" indent="-285750">
              <a:buFont typeface="Arial" panose="020B0604020202020204" pitchFamily="34" charset="0"/>
              <a:buChar char="•"/>
            </a:pPr>
            <a:r>
              <a:rPr lang="en-US" sz="3200" b="1" dirty="0"/>
              <a:t>According to Karl Marx, </a:t>
            </a:r>
            <a:r>
              <a:rPr lang="en-US" sz="2400" dirty="0"/>
              <a:t>“The state is nothing more than the form of organization which the bourgeoisie necessarily adopt both for internal and external purpose , for the mutual guarantee of their property and interests”</a:t>
            </a:r>
          </a:p>
        </p:txBody>
      </p:sp>
      <p:sp>
        <p:nvSpPr>
          <p:cNvPr id="6" name="TextBox 5"/>
          <p:cNvSpPr txBox="1"/>
          <p:nvPr/>
        </p:nvSpPr>
        <p:spPr>
          <a:xfrm>
            <a:off x="1166191" y="3273287"/>
            <a:ext cx="9356034" cy="1015663"/>
          </a:xfrm>
          <a:prstGeom prst="rect">
            <a:avLst/>
          </a:prstGeom>
          <a:noFill/>
        </p:spPr>
        <p:txBody>
          <a:bodyPr wrap="square" rtlCol="0">
            <a:spAutoFit/>
          </a:bodyPr>
          <a:lstStyle/>
          <a:p>
            <a:pPr marL="285750" indent="-285750">
              <a:buFont typeface="Arial" panose="020B0604020202020204" pitchFamily="34" charset="0"/>
              <a:buChar char="•"/>
            </a:pPr>
            <a:r>
              <a:rPr lang="en-US" sz="3200" b="1" dirty="0"/>
              <a:t>According to Lenin</a:t>
            </a:r>
            <a:r>
              <a:rPr lang="en-US" sz="2400" dirty="0"/>
              <a:t>, “ The state is the product and manifestation of the irreconcilability of class antagonism</a:t>
            </a:r>
            <a:r>
              <a:rPr lang="en-US" sz="2800" dirty="0"/>
              <a:t>” </a:t>
            </a:r>
          </a:p>
        </p:txBody>
      </p:sp>
    </p:spTree>
    <p:extLst>
      <p:ext uri="{BB962C8B-B14F-4D97-AF65-F5344CB8AC3E}">
        <p14:creationId xmlns:p14="http://schemas.microsoft.com/office/powerpoint/2010/main" val="3699693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5522" y="142119"/>
            <a:ext cx="8362122" cy="707886"/>
          </a:xfrm>
          <a:prstGeom prst="rect">
            <a:avLst/>
          </a:prstGeom>
          <a:noFill/>
        </p:spPr>
        <p:txBody>
          <a:bodyPr wrap="square" rtlCol="0">
            <a:spAutoFit/>
          </a:bodyPr>
          <a:lstStyle/>
          <a:p>
            <a:r>
              <a:rPr lang="en-US" sz="4000" b="1" dirty="0"/>
              <a:t>Forms of state According to Karl Marx</a:t>
            </a:r>
          </a:p>
        </p:txBody>
      </p:sp>
      <p:sp>
        <p:nvSpPr>
          <p:cNvPr id="3" name="Rounded Rectangle 2"/>
          <p:cNvSpPr/>
          <p:nvPr/>
        </p:nvSpPr>
        <p:spPr>
          <a:xfrm>
            <a:off x="980661" y="1205947"/>
            <a:ext cx="2478157" cy="2345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Nature of bourgoise state</a:t>
            </a:r>
          </a:p>
        </p:txBody>
      </p:sp>
      <p:sp>
        <p:nvSpPr>
          <p:cNvPr id="4" name="Rounded Rectangle 3"/>
          <p:cNvSpPr/>
          <p:nvPr/>
        </p:nvSpPr>
        <p:spPr>
          <a:xfrm>
            <a:off x="4353339" y="2040834"/>
            <a:ext cx="2650435" cy="23721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Nature of Proletarian state</a:t>
            </a:r>
          </a:p>
        </p:txBody>
      </p:sp>
      <p:sp>
        <p:nvSpPr>
          <p:cNvPr id="5" name="Rounded Rectangle 4"/>
          <p:cNvSpPr/>
          <p:nvPr/>
        </p:nvSpPr>
        <p:spPr>
          <a:xfrm>
            <a:off x="7898296" y="2961860"/>
            <a:ext cx="2438400" cy="25311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Nature of the stateless society</a:t>
            </a:r>
          </a:p>
        </p:txBody>
      </p:sp>
      <p:sp>
        <p:nvSpPr>
          <p:cNvPr id="6" name="Down Arrow 5"/>
          <p:cNvSpPr/>
          <p:nvPr/>
        </p:nvSpPr>
        <p:spPr>
          <a:xfrm>
            <a:off x="2235522" y="824248"/>
            <a:ext cx="103031" cy="381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5630783" y="768105"/>
            <a:ext cx="45719" cy="12165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8944842" y="1040854"/>
            <a:ext cx="77273" cy="18876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1909993" y="819621"/>
            <a:ext cx="8573410" cy="462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399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8338" y="347730"/>
            <a:ext cx="8770513" cy="461665"/>
          </a:xfrm>
          <a:prstGeom prst="rect">
            <a:avLst/>
          </a:prstGeom>
          <a:noFill/>
        </p:spPr>
        <p:txBody>
          <a:bodyPr wrap="square" rtlCol="0">
            <a:spAutoFit/>
          </a:bodyPr>
          <a:lstStyle/>
          <a:p>
            <a:r>
              <a:rPr lang="en-US" sz="2400" b="1" dirty="0"/>
              <a:t>NATURE OF THE BOURGEOISIE STATE</a:t>
            </a:r>
          </a:p>
        </p:txBody>
      </p:sp>
      <p:sp>
        <p:nvSpPr>
          <p:cNvPr id="3" name="TextBox 2"/>
          <p:cNvSpPr txBox="1"/>
          <p:nvPr/>
        </p:nvSpPr>
        <p:spPr>
          <a:xfrm>
            <a:off x="708338" y="809395"/>
            <a:ext cx="7508383" cy="1477328"/>
          </a:xfrm>
          <a:prstGeom prst="rect">
            <a:avLst/>
          </a:prstGeom>
          <a:noFill/>
        </p:spPr>
        <p:txBody>
          <a:bodyPr wrap="square" rtlCol="0">
            <a:spAutoFit/>
          </a:bodyPr>
          <a:lstStyle/>
          <a:p>
            <a:pPr marL="285750" indent="-285750">
              <a:buFont typeface="Arial" panose="020B0604020202020204" pitchFamily="34" charset="0"/>
              <a:buChar char="•"/>
            </a:pPr>
            <a:r>
              <a:rPr lang="en-US" dirty="0"/>
              <a:t>Class Character of the state </a:t>
            </a:r>
          </a:p>
          <a:p>
            <a:pPr marL="285750" indent="-285750">
              <a:buFont typeface="Arial" panose="020B0604020202020204" pitchFamily="34" charset="0"/>
              <a:buChar char="•"/>
            </a:pPr>
            <a:r>
              <a:rPr lang="en-US" dirty="0"/>
              <a:t>Repressive and coercive character of the state</a:t>
            </a:r>
          </a:p>
          <a:p>
            <a:pPr marL="285750" indent="-285750">
              <a:buFont typeface="Arial" panose="020B0604020202020204" pitchFamily="34" charset="0"/>
              <a:buChar char="•"/>
            </a:pPr>
            <a:r>
              <a:rPr lang="en-US" dirty="0"/>
              <a:t>Class antagonism cannot be Reconciled</a:t>
            </a:r>
          </a:p>
          <a:p>
            <a:pPr marL="285750" indent="-285750">
              <a:buFont typeface="Arial" panose="020B0604020202020204" pitchFamily="34" charset="0"/>
              <a:buChar char="•"/>
            </a:pPr>
            <a:r>
              <a:rPr lang="en-US" dirty="0"/>
              <a:t>Democracy in Bourgeoisie state is an eye wash</a:t>
            </a:r>
          </a:p>
          <a:p>
            <a:pPr marL="285750" indent="-285750">
              <a:buFont typeface="Arial" panose="020B0604020202020204" pitchFamily="34" charset="0"/>
              <a:buChar char="•"/>
            </a:pPr>
            <a:r>
              <a:rPr lang="en-US" dirty="0"/>
              <a:t>Capitalist state can be abolished only through revolutionary means</a:t>
            </a:r>
          </a:p>
        </p:txBody>
      </p:sp>
      <p:sp>
        <p:nvSpPr>
          <p:cNvPr id="4" name="TextBox 3"/>
          <p:cNvSpPr txBox="1"/>
          <p:nvPr/>
        </p:nvSpPr>
        <p:spPr>
          <a:xfrm>
            <a:off x="708338" y="2544391"/>
            <a:ext cx="5950039" cy="1846659"/>
          </a:xfrm>
          <a:prstGeom prst="rect">
            <a:avLst/>
          </a:prstGeom>
          <a:noFill/>
        </p:spPr>
        <p:txBody>
          <a:bodyPr wrap="square" rtlCol="0">
            <a:spAutoFit/>
          </a:bodyPr>
          <a:lstStyle/>
          <a:p>
            <a:r>
              <a:rPr lang="en-US" sz="2400" b="1" dirty="0"/>
              <a:t>NATURE OF THE PROLETARIAN STATE</a:t>
            </a:r>
          </a:p>
          <a:p>
            <a:pPr marL="285750" indent="-285750">
              <a:buFont typeface="Arial" panose="020B0604020202020204" pitchFamily="34" charset="0"/>
              <a:buChar char="•"/>
            </a:pPr>
            <a:r>
              <a:rPr lang="en-US" dirty="0"/>
              <a:t>Abolition of Privileges</a:t>
            </a:r>
          </a:p>
          <a:p>
            <a:pPr marL="285750" indent="-285750">
              <a:buFont typeface="Arial" panose="020B0604020202020204" pitchFamily="34" charset="0"/>
              <a:buChar char="•"/>
            </a:pPr>
            <a:r>
              <a:rPr lang="en-US" dirty="0"/>
              <a:t>Faith in Socialism</a:t>
            </a:r>
          </a:p>
          <a:p>
            <a:pPr marL="285750" indent="-285750">
              <a:buFont typeface="Arial" panose="020B0604020202020204" pitchFamily="34" charset="0"/>
              <a:buChar char="•"/>
            </a:pPr>
            <a:r>
              <a:rPr lang="en-US" dirty="0"/>
              <a:t>To Established Legislatures for law making</a:t>
            </a:r>
          </a:p>
          <a:p>
            <a:pPr marL="285750" indent="-285750">
              <a:buFont typeface="Arial" panose="020B0604020202020204" pitchFamily="34" charset="0"/>
              <a:buChar char="•"/>
            </a:pPr>
            <a:r>
              <a:rPr lang="en-US" dirty="0"/>
              <a:t>Violence and suppression</a:t>
            </a:r>
          </a:p>
          <a:p>
            <a:pPr marL="285750" indent="-285750">
              <a:buFont typeface="Arial" panose="020B0604020202020204" pitchFamily="34" charset="0"/>
              <a:buChar char="•"/>
            </a:pPr>
            <a:r>
              <a:rPr lang="en-US" dirty="0"/>
              <a:t>Economic Policies</a:t>
            </a:r>
          </a:p>
        </p:txBody>
      </p:sp>
      <p:sp>
        <p:nvSpPr>
          <p:cNvPr id="5" name="TextBox 4"/>
          <p:cNvSpPr txBox="1"/>
          <p:nvPr/>
        </p:nvSpPr>
        <p:spPr>
          <a:xfrm>
            <a:off x="708338" y="4470943"/>
            <a:ext cx="7134896" cy="461665"/>
          </a:xfrm>
          <a:prstGeom prst="rect">
            <a:avLst/>
          </a:prstGeom>
          <a:noFill/>
        </p:spPr>
        <p:txBody>
          <a:bodyPr wrap="square" rtlCol="0">
            <a:spAutoFit/>
          </a:bodyPr>
          <a:lstStyle/>
          <a:p>
            <a:r>
              <a:rPr lang="en-US" sz="2400" b="1" dirty="0"/>
              <a:t>NATURE OF STATELESS SOCIETY </a:t>
            </a:r>
          </a:p>
        </p:txBody>
      </p:sp>
      <p:sp>
        <p:nvSpPr>
          <p:cNvPr id="6" name="TextBox 5"/>
          <p:cNvSpPr txBox="1"/>
          <p:nvPr/>
        </p:nvSpPr>
        <p:spPr>
          <a:xfrm>
            <a:off x="708338" y="4932608"/>
            <a:ext cx="7006107" cy="923330"/>
          </a:xfrm>
          <a:prstGeom prst="rect">
            <a:avLst/>
          </a:prstGeom>
          <a:noFill/>
        </p:spPr>
        <p:txBody>
          <a:bodyPr wrap="square" rtlCol="0">
            <a:spAutoFit/>
          </a:bodyPr>
          <a:lstStyle/>
          <a:p>
            <a:pPr marL="285750" indent="-285750">
              <a:buFont typeface="Arial" panose="020B0604020202020204" pitchFamily="34" charset="0"/>
              <a:buChar char="•"/>
            </a:pPr>
            <a:r>
              <a:rPr lang="en-US" dirty="0"/>
              <a:t>It shall be classless and stateless society</a:t>
            </a:r>
          </a:p>
          <a:p>
            <a:pPr marL="285750" indent="-285750">
              <a:buFont typeface="Arial" panose="020B0604020202020204" pitchFamily="34" charset="0"/>
              <a:buChar char="•"/>
            </a:pPr>
            <a:r>
              <a:rPr lang="en-US" dirty="0"/>
              <a:t>Pay according to need</a:t>
            </a:r>
          </a:p>
          <a:p>
            <a:pPr marL="285750" indent="-285750">
              <a:buFont typeface="Arial" panose="020B0604020202020204" pitchFamily="34" charset="0"/>
              <a:buChar char="•"/>
            </a:pPr>
            <a:r>
              <a:rPr lang="en-US" dirty="0"/>
              <a:t>Voluntary Associations</a:t>
            </a:r>
          </a:p>
        </p:txBody>
      </p:sp>
    </p:spTree>
    <p:extLst>
      <p:ext uri="{BB962C8B-B14F-4D97-AF65-F5344CB8AC3E}">
        <p14:creationId xmlns:p14="http://schemas.microsoft.com/office/powerpoint/2010/main" val="2788491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276" y="643944"/>
            <a:ext cx="10303099" cy="646331"/>
          </a:xfrm>
          <a:prstGeom prst="rect">
            <a:avLst/>
          </a:prstGeom>
          <a:noFill/>
        </p:spPr>
        <p:txBody>
          <a:bodyPr wrap="square" rtlCol="0">
            <a:spAutoFit/>
          </a:bodyPr>
          <a:lstStyle/>
          <a:p>
            <a:r>
              <a:rPr lang="en-US" sz="3600" b="1" dirty="0"/>
              <a:t>NATURE OF THE STATE ACCORDING TO MARXISTS</a:t>
            </a:r>
          </a:p>
        </p:txBody>
      </p:sp>
      <p:sp>
        <p:nvSpPr>
          <p:cNvPr id="3" name="TextBox 2"/>
          <p:cNvSpPr txBox="1"/>
          <p:nvPr/>
        </p:nvSpPr>
        <p:spPr>
          <a:xfrm>
            <a:off x="643944" y="1429555"/>
            <a:ext cx="9839459"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State is a class organization</a:t>
            </a:r>
          </a:p>
          <a:p>
            <a:pPr marL="285750" indent="-285750">
              <a:buFont typeface="Arial" panose="020B0604020202020204" pitchFamily="34" charset="0"/>
              <a:buChar char="•"/>
            </a:pPr>
            <a:r>
              <a:rPr lang="en-US" sz="2400" dirty="0"/>
              <a:t>State is not a natural and ethical institution</a:t>
            </a:r>
          </a:p>
          <a:p>
            <a:pPr marL="285750" indent="-285750">
              <a:buFont typeface="Arial" panose="020B0604020202020204" pitchFamily="34" charset="0"/>
              <a:buChar char="•"/>
            </a:pPr>
            <a:r>
              <a:rPr lang="en-US" sz="2400" dirty="0"/>
              <a:t>Class antagonism responsible for the origin of the state</a:t>
            </a:r>
          </a:p>
          <a:p>
            <a:pPr marL="285750" indent="-285750">
              <a:buFont typeface="Arial" panose="020B0604020202020204" pitchFamily="34" charset="0"/>
              <a:buChar char="•"/>
            </a:pPr>
            <a:r>
              <a:rPr lang="en-US" sz="2400" dirty="0"/>
              <a:t>State is the result of evolutionary process</a:t>
            </a:r>
          </a:p>
          <a:p>
            <a:pPr marL="285750" indent="-285750">
              <a:buFont typeface="Arial" panose="020B0604020202020204" pitchFamily="34" charset="0"/>
              <a:buChar char="•"/>
            </a:pPr>
            <a:r>
              <a:rPr lang="en-US" sz="2400" dirty="0"/>
              <a:t>State protects the interests of ruling class</a:t>
            </a:r>
          </a:p>
          <a:p>
            <a:pPr marL="285750" indent="-285750">
              <a:buFont typeface="Arial" panose="020B0604020202020204" pitchFamily="34" charset="0"/>
              <a:buChar char="•"/>
            </a:pPr>
            <a:r>
              <a:rPr lang="en-US" sz="2400" dirty="0"/>
              <a:t>State is an artificial institution </a:t>
            </a:r>
          </a:p>
          <a:p>
            <a:pPr marL="285750" indent="-285750">
              <a:buFont typeface="Arial" panose="020B0604020202020204" pitchFamily="34" charset="0"/>
              <a:buChar char="•"/>
            </a:pPr>
            <a:r>
              <a:rPr lang="en-US" sz="2400" dirty="0"/>
              <a:t>State is a means</a:t>
            </a:r>
          </a:p>
          <a:p>
            <a:pPr marL="285750" indent="-285750">
              <a:buFont typeface="Arial" panose="020B0604020202020204" pitchFamily="34" charset="0"/>
              <a:buChar char="•"/>
            </a:pPr>
            <a:r>
              <a:rPr lang="en-US" sz="2400" dirty="0"/>
              <a:t>State can not create unity and harmony in society</a:t>
            </a:r>
          </a:p>
          <a:p>
            <a:pPr marL="285750" indent="-285750">
              <a:buFont typeface="Arial" panose="020B0604020202020204" pitchFamily="34" charset="0"/>
              <a:buChar char="•"/>
            </a:pPr>
            <a:r>
              <a:rPr lang="en-US" sz="2400" dirty="0"/>
              <a:t>Force is the basis of the state</a:t>
            </a:r>
          </a:p>
          <a:p>
            <a:pPr marL="285750" indent="-285750">
              <a:buFont typeface="Arial" panose="020B0604020202020204" pitchFamily="34" charset="0"/>
              <a:buChar char="•"/>
            </a:pPr>
            <a:r>
              <a:rPr lang="en-US" sz="2400" dirty="0"/>
              <a:t>Welfare state is a means to save the capitalistic system</a:t>
            </a:r>
          </a:p>
          <a:p>
            <a:pPr marL="285750" indent="-285750">
              <a:buFont typeface="Arial" panose="020B0604020202020204" pitchFamily="34" charset="0"/>
              <a:buChar char="•"/>
            </a:pPr>
            <a:r>
              <a:rPr lang="en-US" sz="2400" dirty="0"/>
              <a:t>State is a temporary institution and it shall witheraway</a:t>
            </a:r>
          </a:p>
        </p:txBody>
      </p:sp>
    </p:spTree>
    <p:extLst>
      <p:ext uri="{BB962C8B-B14F-4D97-AF65-F5344CB8AC3E}">
        <p14:creationId xmlns:p14="http://schemas.microsoft.com/office/powerpoint/2010/main" val="432179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5020" y="1725769"/>
            <a:ext cx="7521262" cy="1446550"/>
          </a:xfrm>
          <a:prstGeom prst="rect">
            <a:avLst/>
          </a:prstGeom>
          <a:noFill/>
        </p:spPr>
        <p:txBody>
          <a:bodyPr wrap="square" rtlCol="0">
            <a:spAutoFit/>
          </a:bodyPr>
          <a:lstStyle/>
          <a:p>
            <a:r>
              <a:rPr lang="en-US" sz="8800" b="1" dirty="0"/>
              <a:t>THANKYOU</a:t>
            </a:r>
          </a:p>
        </p:txBody>
      </p:sp>
    </p:spTree>
    <p:extLst>
      <p:ext uri="{BB962C8B-B14F-4D97-AF65-F5344CB8AC3E}">
        <p14:creationId xmlns:p14="http://schemas.microsoft.com/office/powerpoint/2010/main" val="2818847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302</Words>
  <Application>Microsoft Office PowerPoint</Application>
  <PresentationFormat>Widescreen</PresentationFormat>
  <Paragraphs>46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Vishal</dc:creator>
  <cp:lastModifiedBy>lect.aggarwalrupali@gmail.com</cp:lastModifiedBy>
  <cp:revision>11</cp:revision>
  <dcterms:created xsi:type="dcterms:W3CDTF">2024-12-26T13:23:16Z</dcterms:created>
  <dcterms:modified xsi:type="dcterms:W3CDTF">2024-12-27T04:56:01Z</dcterms:modified>
</cp:coreProperties>
</file>